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88" r:id="rId3"/>
    <p:sldId id="28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B766-0996-4496-BFD7-B024F5F9D703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5DE2-9D6C-496D-9614-E1E28AAC3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129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B766-0996-4496-BFD7-B024F5F9D703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5DE2-9D6C-496D-9614-E1E28AAC3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48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B766-0996-4496-BFD7-B024F5F9D703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5DE2-9D6C-496D-9614-E1E28AAC3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0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B766-0996-4496-BFD7-B024F5F9D703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5DE2-9D6C-496D-9614-E1E28AAC3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642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B766-0996-4496-BFD7-B024F5F9D703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5DE2-9D6C-496D-9614-E1E28AAC3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658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B766-0996-4496-BFD7-B024F5F9D703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5DE2-9D6C-496D-9614-E1E28AAC3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12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B766-0996-4496-BFD7-B024F5F9D703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5DE2-9D6C-496D-9614-E1E28AAC3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78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B766-0996-4496-BFD7-B024F5F9D703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5DE2-9D6C-496D-9614-E1E28AAC3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501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B766-0996-4496-BFD7-B024F5F9D703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5DE2-9D6C-496D-9614-E1E28AAC3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787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B766-0996-4496-BFD7-B024F5F9D703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5DE2-9D6C-496D-9614-E1E28AAC3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951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DB766-0996-4496-BFD7-B024F5F9D703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5DE2-9D6C-496D-9614-E1E28AAC3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57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DB766-0996-4496-BFD7-B024F5F9D703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45DE2-9D6C-496D-9614-E1E28AAC3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892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97151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chemeClr val="tx1"/>
                </a:solidFill>
              </a:rPr>
              <a:t/>
            </a:r>
            <a:br>
              <a:rPr lang="ru-RU" sz="4800" b="1" dirty="0" smtClean="0">
                <a:solidFill>
                  <a:schemeClr val="tx1"/>
                </a:solidFill>
              </a:rPr>
            </a:br>
            <a:r>
              <a:rPr lang="ru-RU" sz="4800" b="1" dirty="0">
                <a:solidFill>
                  <a:schemeClr val="tx1"/>
                </a:solidFill>
              </a:rPr>
              <a:t/>
            </a:r>
            <a:br>
              <a:rPr lang="ru-RU" sz="4800" b="1" dirty="0">
                <a:solidFill>
                  <a:schemeClr val="tx1"/>
                </a:solidFill>
              </a:rPr>
            </a:br>
            <a:r>
              <a:rPr lang="ru-RU" sz="4800" b="1" dirty="0" smtClean="0">
                <a:solidFill>
                  <a:schemeClr val="tx1"/>
                </a:solidFill>
              </a:rPr>
              <a:t/>
            </a:r>
            <a:br>
              <a:rPr lang="ru-RU" sz="4800" b="1" dirty="0" smtClean="0">
                <a:solidFill>
                  <a:schemeClr val="tx1"/>
                </a:solidFill>
              </a:rPr>
            </a:br>
            <a:r>
              <a:rPr lang="ru-RU" sz="4800" b="1" dirty="0" smtClean="0">
                <a:solidFill>
                  <a:schemeClr val="tx1"/>
                </a:solidFill>
              </a:rPr>
              <a:t>Д</a:t>
            </a:r>
            <a:r>
              <a:rPr lang="ru-RU" b="1" dirty="0" smtClean="0"/>
              <a:t>оговоры об оказании услуг и выполнении работ</a:t>
            </a:r>
            <a:br>
              <a:rPr lang="ru-RU" b="1" dirty="0" smtClean="0"/>
            </a:br>
            <a:r>
              <a:rPr lang="ru-RU" sz="4800" b="1" dirty="0">
                <a:solidFill>
                  <a:schemeClr val="tx1"/>
                </a:solidFill>
              </a:rPr>
              <a:t/>
            </a:r>
            <a:br>
              <a:rPr lang="ru-RU" sz="4800" b="1" dirty="0">
                <a:solidFill>
                  <a:schemeClr val="tx1"/>
                </a:solidFill>
              </a:rPr>
            </a:br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Договорное 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</a:t>
            </a:r>
            <a:b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22529" y="4797152"/>
            <a:ext cx="9144000" cy="194421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к.ю.н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., доцент Марьина А.А.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0"/>
            <a:ext cx="1080120" cy="144325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1907704" y="0"/>
            <a:ext cx="7056784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АНОВО «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МЕЖДУНАРОДНЫЙ УНИВЕРСИТЕТ В МОСКВЕ»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ИНСТИТУТ НЕПРЕРЫВНОГО ОБРАЗОВАНИЯ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77907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Содержание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7030A0"/>
                </a:solidFill>
              </a:rPr>
              <a:t>Общие </a:t>
            </a:r>
            <a:r>
              <a:rPr lang="ru-RU" dirty="0">
                <a:solidFill>
                  <a:srgbClr val="7030A0"/>
                </a:solidFill>
              </a:rPr>
              <a:t>положения о подряде. </a:t>
            </a:r>
            <a:endParaRPr lang="ru-RU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7030A0"/>
                </a:solidFill>
              </a:rPr>
              <a:t>Договор </a:t>
            </a:r>
            <a:r>
              <a:rPr lang="ru-RU" dirty="0">
                <a:solidFill>
                  <a:srgbClr val="7030A0"/>
                </a:solidFill>
              </a:rPr>
              <a:t>бытового подряда. </a:t>
            </a:r>
            <a:endParaRPr lang="ru-RU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7030A0"/>
                </a:solidFill>
              </a:rPr>
              <a:t>Договор </a:t>
            </a:r>
            <a:r>
              <a:rPr lang="ru-RU" dirty="0">
                <a:solidFill>
                  <a:srgbClr val="7030A0"/>
                </a:solidFill>
              </a:rPr>
              <a:t>строительного подряда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>
                <a:solidFill>
                  <a:srgbClr val="7030A0"/>
                </a:solidFill>
              </a:rPr>
              <a:t>Договор подряда на выполнение проектных и изыскательских работ. </a:t>
            </a:r>
            <a:endParaRPr lang="ru-RU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7030A0"/>
                </a:solidFill>
              </a:rPr>
              <a:t>Подрядные </a:t>
            </a:r>
            <a:r>
              <a:rPr lang="ru-RU" dirty="0">
                <a:solidFill>
                  <a:srgbClr val="7030A0"/>
                </a:solidFill>
              </a:rPr>
              <a:t>работы для государственных или муниципальных нужд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ru-RU" dirty="0" smtClean="0"/>
              <a:t> </a:t>
            </a:r>
            <a:r>
              <a:rPr lang="ru-RU" dirty="0">
                <a:solidFill>
                  <a:srgbClr val="0070C0"/>
                </a:solidFill>
              </a:rPr>
              <a:t>Договор возмездного оказания услуг. </a:t>
            </a:r>
            <a:endParaRPr lang="ru-RU" dirty="0" smtClean="0">
              <a:solidFill>
                <a:srgbClr val="0070C0"/>
              </a:solidFill>
            </a:endParaRP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Договоры </a:t>
            </a:r>
            <a:r>
              <a:rPr lang="ru-RU" dirty="0">
                <a:solidFill>
                  <a:srgbClr val="0070C0"/>
                </a:solidFill>
              </a:rPr>
              <a:t>перевозки. Договор транспортной экспедиции. </a:t>
            </a:r>
            <a:endParaRPr lang="ru-RU" dirty="0" smtClean="0">
              <a:solidFill>
                <a:srgbClr val="0070C0"/>
              </a:solidFill>
            </a:endParaRP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Договор </a:t>
            </a:r>
            <a:r>
              <a:rPr lang="ru-RU" dirty="0">
                <a:solidFill>
                  <a:srgbClr val="0070C0"/>
                </a:solidFill>
              </a:rPr>
              <a:t>займа. </a:t>
            </a:r>
            <a:r>
              <a:rPr lang="ru-RU" dirty="0" smtClean="0">
                <a:solidFill>
                  <a:srgbClr val="0070C0"/>
                </a:solidFill>
              </a:rPr>
              <a:t>Кредитный </a:t>
            </a:r>
            <a:r>
              <a:rPr lang="ru-RU" dirty="0">
                <a:solidFill>
                  <a:srgbClr val="0070C0"/>
                </a:solidFill>
              </a:rPr>
              <a:t>договор. Договор финансирования под уступку денежного требования. Договор банковского вклада. Договор банковского счета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Договор доверительного управления. </a:t>
            </a:r>
            <a:endParaRPr lang="ru-RU" dirty="0" smtClean="0">
              <a:solidFill>
                <a:srgbClr val="0070C0"/>
              </a:solidFill>
            </a:endParaRP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Договор </a:t>
            </a:r>
            <a:r>
              <a:rPr lang="ru-RU" dirty="0">
                <a:solidFill>
                  <a:srgbClr val="0070C0"/>
                </a:solidFill>
              </a:rPr>
              <a:t>хранения. Договор страхования.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2561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Договоры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43462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822459"/>
              </p:ext>
            </p:extLst>
          </p:nvPr>
        </p:nvGraphicFramePr>
        <p:xfrm>
          <a:off x="179512" y="1556792"/>
          <a:ext cx="8640960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248472"/>
              </a:tblGrid>
              <a:tr h="1848205">
                <a:tc>
                  <a:txBody>
                    <a:bodyPr/>
                    <a:lstStyle/>
                    <a:p>
                      <a:r>
                        <a:rPr lang="ru-RU" dirty="0" smtClean="0"/>
                        <a:t>Об оказании услуг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 выполнении работ</a:t>
                      </a:r>
                      <a:endParaRPr lang="ru-RU" dirty="0"/>
                    </a:p>
                  </a:txBody>
                  <a:tcPr/>
                </a:tc>
              </a:tr>
              <a:tr h="744083">
                <a:tc>
                  <a:txBody>
                    <a:bodyPr/>
                    <a:lstStyle/>
                    <a:p>
                      <a:r>
                        <a:rPr lang="ru-RU" dirty="0" smtClean="0"/>
                        <a:t>Отсутствует овеществлённой результат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Наличие овеществленного результата </a:t>
                      </a:r>
                      <a:endParaRPr lang="ru-RU" dirty="0"/>
                    </a:p>
                  </a:txBody>
                  <a:tcPr/>
                </a:tc>
              </a:tr>
              <a:tr h="2448272">
                <a:tc>
                  <a:txBody>
                    <a:bodyPr/>
                    <a:lstStyle/>
                    <a:p>
                      <a:r>
                        <a:rPr lang="ru-RU" dirty="0" smtClean="0"/>
                        <a:t>По договору возмездного оказания услуг исполнитель обязуется по заданию заказчика оказать услуги (совершить определенные действия или осуществить определенную деятельность), а заказчик обязуется оплатить эти услуги.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/>
                        </a:rPr>
                        <a:t>По договору подряда одна сторона (подрядчик) обязуется выполнить по заданию другой стороны (заказчика) определенную работу и сдать ее результат заказчику, а заказчик обязуется принять результат работы и оплатить его.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7882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7585</TotalTime>
  <Words>168</Words>
  <Application>Microsoft Office PowerPoint</Application>
  <PresentationFormat>Экран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   Договоры об оказании услуг и выполнении работ  Договорное право </vt:lpstr>
      <vt:lpstr>Содержание темы</vt:lpstr>
      <vt:lpstr>Договоры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ИНСТИТУТ НЕПРЕРЫВНОГО ОБРАЗОВАНИЯ  КАФЕДРА ГОСУДАРСТВЕННЫЕ- И ГРАЖДАНСКО-ПРАВОВЫЕ ДИСЦИПЛИНЫ</dc:title>
  <dc:creator>Марьина Анастасия Александровна</dc:creator>
  <cp:lastModifiedBy>Марьина Анастасия Александровна</cp:lastModifiedBy>
  <cp:revision>55</cp:revision>
  <dcterms:created xsi:type="dcterms:W3CDTF">2016-04-07T09:25:21Z</dcterms:created>
  <dcterms:modified xsi:type="dcterms:W3CDTF">2017-04-05T06:42:53Z</dcterms:modified>
</cp:coreProperties>
</file>